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9" r:id="rId3"/>
    <p:sldId id="258" r:id="rId4"/>
    <p:sldId id="260" r:id="rId5"/>
    <p:sldId id="261" r:id="rId6"/>
    <p:sldId id="265" r:id="rId7"/>
    <p:sldId id="266" r:id="rId8"/>
    <p:sldId id="262" r:id="rId9"/>
    <p:sldId id="263" r:id="rId10"/>
    <p:sldId id="264" r:id="rId11"/>
    <p:sldId id="276" r:id="rId12"/>
    <p:sldId id="267" r:id="rId13"/>
    <p:sldId id="268" r:id="rId14"/>
    <p:sldId id="275" r:id="rId15"/>
    <p:sldId id="269" r:id="rId16"/>
    <p:sldId id="270" r:id="rId17"/>
    <p:sldId id="271" r:id="rId18"/>
    <p:sldId id="272"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8BD9F8-C1FF-4A38-8156-BB275126DA51}" type="datetimeFigureOut">
              <a:rPr lang="en-US" smtClean="0"/>
              <a:pPr/>
              <a:t>2/23/2011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30A47C-17D3-4497-9665-2A247580227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1782, the first Hebrew synagogue was built.</a:t>
            </a:r>
          </a:p>
          <a:p>
            <a:endParaRPr lang="en-US" dirty="0"/>
          </a:p>
        </p:txBody>
      </p:sp>
      <p:sp>
        <p:nvSpPr>
          <p:cNvPr id="4" name="Slide Number Placeholder 3"/>
          <p:cNvSpPr>
            <a:spLocks noGrp="1"/>
          </p:cNvSpPr>
          <p:nvPr>
            <p:ph type="sldNum" sz="quarter" idx="10"/>
          </p:nvPr>
        </p:nvSpPr>
        <p:spPr/>
        <p:txBody>
          <a:bodyPr/>
          <a:lstStyle/>
          <a:p>
            <a:fld id="{9A30A47C-17D3-4497-9665-2A2475802272}"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B0F6297-A8C8-472C-8748-7E9D697F11DC}"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0F6297-A8C8-472C-8748-7E9D697F11D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EB0F6297-A8C8-472C-8748-7E9D697F11DC}"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EB0F6297-A8C8-472C-8748-7E9D697F11DC}"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B0F6297-A8C8-472C-8748-7E9D697F11DC}"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6A93AF17-E68E-4118-9896-EEA6CB4B2A7D}" type="datetimeFigureOut">
              <a:rPr lang="en-US" smtClean="0"/>
              <a:pPr/>
              <a:t>2/23/2011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0F6297-A8C8-472C-8748-7E9D697F11DC}"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B0F6297-A8C8-472C-8748-7E9D697F11DC}"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EB0F6297-A8C8-472C-8748-7E9D697F11D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B0F6297-A8C8-472C-8748-7E9D697F11D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B0F6297-A8C8-472C-8748-7E9D697F11DC}"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6A93AF17-E68E-4118-9896-EEA6CB4B2A7D}" type="datetimeFigureOut">
              <a:rPr lang="en-US" smtClean="0"/>
              <a:pPr/>
              <a:t>2/23/2011</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EB0F6297-A8C8-472C-8748-7E9D697F11DC}"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6A93AF17-E68E-4118-9896-EEA6CB4B2A7D}" type="datetimeFigureOut">
              <a:rPr lang="en-US" smtClean="0"/>
              <a:pPr/>
              <a:t>2/23/2011</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A93AF17-E68E-4118-9896-EEA6CB4B2A7D}" type="datetimeFigureOut">
              <a:rPr lang="en-US" smtClean="0"/>
              <a:pPr/>
              <a:t>2/23/2011</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B0F6297-A8C8-472C-8748-7E9D697F11DC}"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Haley Silverman and Alisa </a:t>
            </a:r>
            <a:r>
              <a:rPr lang="en-US" dirty="0" smtClean="0"/>
              <a:t>Finkbeiner</a:t>
            </a:r>
            <a:endParaRPr lang="en-US" dirty="0"/>
          </a:p>
        </p:txBody>
      </p:sp>
      <p:sp>
        <p:nvSpPr>
          <p:cNvPr id="2" name="Title 1"/>
          <p:cNvSpPr>
            <a:spLocks noGrp="1"/>
          </p:cNvSpPr>
          <p:nvPr>
            <p:ph type="ctrTitle"/>
          </p:nvPr>
        </p:nvSpPr>
        <p:spPr/>
        <p:txBody>
          <a:bodyPr/>
          <a:lstStyle/>
          <a:p>
            <a:r>
              <a:rPr lang="en-US" dirty="0" smtClean="0"/>
              <a:t>Fantastic Two: A road trip in the United States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Attraction 3- Spy </a:t>
            </a:r>
            <a:r>
              <a:rPr lang="en-US" dirty="0" smtClean="0"/>
              <a:t>Museum,  Washington D.C.</a:t>
            </a:r>
            <a:endParaRPr lang="en-US" dirty="0"/>
          </a:p>
        </p:txBody>
      </p:sp>
      <p:pic>
        <p:nvPicPr>
          <p:cNvPr id="2050" name="Picture 2" descr="http://www.kid-friendly-family-vacations.com/images/spy_museum_washington_dc.jpg"/>
          <p:cNvPicPr>
            <a:picLocks noChangeAspect="1" noChangeArrowheads="1"/>
          </p:cNvPicPr>
          <p:nvPr/>
        </p:nvPicPr>
        <p:blipFill>
          <a:blip r:embed="rId2" cstate="print"/>
          <a:srcRect/>
          <a:stretch>
            <a:fillRect/>
          </a:stretch>
        </p:blipFill>
        <p:spPr bwMode="auto">
          <a:xfrm>
            <a:off x="2438400" y="1600200"/>
            <a:ext cx="3619500" cy="4826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sz="3600" b="1" dirty="0" smtClean="0"/>
              <a:t/>
            </a:r>
            <a:br>
              <a:rPr lang="en-US" sz="3600" b="1" dirty="0" smtClean="0"/>
            </a:br>
            <a:r>
              <a:rPr lang="en-US" sz="3600" b="1" dirty="0" smtClean="0"/>
              <a:t>Philadelphia</a:t>
            </a:r>
            <a:endParaRPr lang="en-US" dirty="0"/>
          </a:p>
        </p:txBody>
      </p:sp>
      <p:pic>
        <p:nvPicPr>
          <p:cNvPr id="3" name="Content Placeholder 3" descr="pennsylvania.jpg"/>
          <p:cNvPicPr>
            <a:picLocks noChangeAspect="1"/>
          </p:cNvPicPr>
          <p:nvPr/>
        </p:nvPicPr>
        <p:blipFill>
          <a:blip r:embed="rId2" cstate="print"/>
          <a:stretch>
            <a:fillRect/>
          </a:stretch>
        </p:blipFill>
        <p:spPr>
          <a:xfrm>
            <a:off x="1219200" y="1295400"/>
            <a:ext cx="6506272" cy="5105400"/>
          </a:xfrm>
          <a:prstGeom prst="rect">
            <a:avLst/>
          </a:prstGeom>
        </p:spPr>
      </p:pic>
      <p:sp>
        <p:nvSpPr>
          <p:cNvPr id="4" name="Right Arrow 3"/>
          <p:cNvSpPr/>
          <p:nvPr/>
        </p:nvSpPr>
        <p:spPr>
          <a:xfrm rot="9795589">
            <a:off x="7176215" y="4768838"/>
            <a:ext cx="949778" cy="762000"/>
          </a:xfrm>
          <a:prstGeom prst="rightArrow">
            <a:avLst>
              <a:gd name="adj1" fmla="val 36783"/>
              <a:gd name="adj2" fmla="val 61078"/>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geneva304.org/gmss/Archive/OldGMSWeb/CurricLinks/la/la7/Fever/Fever%20Webquest_files/image014.jpg"/>
          <p:cNvPicPr>
            <a:picLocks noChangeAspect="1" noChangeArrowheads="1"/>
          </p:cNvPicPr>
          <p:nvPr/>
        </p:nvPicPr>
        <p:blipFill>
          <a:blip r:embed="rId2" cstate="print"/>
          <a:srcRect/>
          <a:stretch>
            <a:fillRect/>
          </a:stretch>
        </p:blipFill>
        <p:spPr bwMode="auto">
          <a:xfrm>
            <a:off x="228600" y="228600"/>
            <a:ext cx="4648200" cy="3044571"/>
          </a:xfrm>
          <a:prstGeom prst="rect">
            <a:avLst/>
          </a:prstGeom>
          <a:noFill/>
        </p:spPr>
      </p:pic>
      <p:sp>
        <p:nvSpPr>
          <p:cNvPr id="5" name="TextBox 4"/>
          <p:cNvSpPr txBox="1"/>
          <p:nvPr/>
        </p:nvSpPr>
        <p:spPr>
          <a:xfrm>
            <a:off x="4800600" y="685800"/>
            <a:ext cx="3918573" cy="523220"/>
          </a:xfrm>
          <a:prstGeom prst="rect">
            <a:avLst/>
          </a:prstGeom>
          <a:noFill/>
        </p:spPr>
        <p:txBody>
          <a:bodyPr wrap="none" rtlCol="0">
            <a:spAutoFit/>
          </a:bodyPr>
          <a:lstStyle/>
          <a:p>
            <a:r>
              <a:rPr lang="en-US" sz="2800" dirty="0" smtClean="0"/>
              <a:t>Philadelphia in the 1700’s</a:t>
            </a:r>
            <a:endParaRPr lang="en-US" sz="2800" dirty="0"/>
          </a:p>
        </p:txBody>
      </p:sp>
      <p:pic>
        <p:nvPicPr>
          <p:cNvPr id="1028" name="Picture 4" descr="http://www.lastsecondeals.com/philadelphia_nye.jpg"/>
          <p:cNvPicPr>
            <a:picLocks noChangeAspect="1" noChangeArrowheads="1"/>
          </p:cNvPicPr>
          <p:nvPr/>
        </p:nvPicPr>
        <p:blipFill>
          <a:blip r:embed="rId3" cstate="print"/>
          <a:srcRect/>
          <a:stretch>
            <a:fillRect/>
          </a:stretch>
        </p:blipFill>
        <p:spPr bwMode="auto">
          <a:xfrm>
            <a:off x="3657600" y="3429000"/>
            <a:ext cx="5241360" cy="2943225"/>
          </a:xfrm>
          <a:prstGeom prst="rect">
            <a:avLst/>
          </a:prstGeom>
          <a:noFill/>
        </p:spPr>
      </p:pic>
      <p:sp>
        <p:nvSpPr>
          <p:cNvPr id="7" name="TextBox 6"/>
          <p:cNvSpPr txBox="1"/>
          <p:nvPr/>
        </p:nvSpPr>
        <p:spPr>
          <a:xfrm>
            <a:off x="609600" y="5105400"/>
            <a:ext cx="3048000" cy="523220"/>
          </a:xfrm>
          <a:prstGeom prst="rect">
            <a:avLst/>
          </a:prstGeom>
          <a:noFill/>
        </p:spPr>
        <p:txBody>
          <a:bodyPr wrap="square" rtlCol="0">
            <a:spAutoFit/>
          </a:bodyPr>
          <a:lstStyle/>
          <a:p>
            <a:r>
              <a:rPr lang="en-US" sz="2800" dirty="0" smtClean="0"/>
              <a:t>Philadelphia now</a:t>
            </a: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How Tocqueville Saw It</a:t>
            </a:r>
            <a:endParaRPr lang="en-US" dirty="0"/>
          </a:p>
        </p:txBody>
      </p:sp>
      <p:sp>
        <p:nvSpPr>
          <p:cNvPr id="3" name="Content Placeholder 2"/>
          <p:cNvSpPr>
            <a:spLocks noGrp="1"/>
          </p:cNvSpPr>
          <p:nvPr>
            <p:ph sz="quarter" idx="1"/>
          </p:nvPr>
        </p:nvSpPr>
        <p:spPr>
          <a:xfrm>
            <a:off x="0" y="1447800"/>
            <a:ext cx="9144000" cy="6019800"/>
          </a:xfrm>
        </p:spPr>
        <p:txBody>
          <a:bodyPr>
            <a:normAutofit fontScale="62500" lnSpcReduction="20000"/>
          </a:bodyPr>
          <a:lstStyle/>
          <a:p>
            <a:pPr>
              <a:buNone/>
            </a:pPr>
            <a:r>
              <a:rPr lang="en-US" dirty="0" smtClean="0"/>
              <a:t>Quotes about Appearance:</a:t>
            </a:r>
          </a:p>
          <a:p>
            <a:pPr>
              <a:buNone/>
            </a:pPr>
            <a:r>
              <a:rPr lang="en-US" dirty="0" smtClean="0"/>
              <a:t>“If I had to class human miseries, I should put them in this order: 1st. Illnesses. 2nd. Death. 3rd. Doubt.” </a:t>
            </a:r>
          </a:p>
          <a:p>
            <a:pPr>
              <a:buNone/>
            </a:pPr>
            <a:r>
              <a:rPr lang="en-US" dirty="0" smtClean="0"/>
              <a:t>"This city of 200,000 souls resembles none of those that I have seen up to now. It is of a regularity that one is tempted to find too perfect. Not a street but traverses the entire city in one direction or another; and all of them are laid out with geometric precision. All the edifices are neat, kept up with extreme care, and have all the freshness of new buildings. It's a charming city, very favorable to those who have no carriage, since all the streets are bordered with wide side- walks; and its sole defect, I repeat, is to be monotonous in its beauty." </a:t>
            </a:r>
          </a:p>
          <a:p>
            <a:pPr>
              <a:buNone/>
            </a:pPr>
            <a:r>
              <a:rPr lang="en-US" dirty="0" smtClean="0"/>
              <a:t>"Philadelphia is an immense city. You can convince yourself of it for it occupies the entire space between the Delaware and the </a:t>
            </a:r>
            <a:r>
              <a:rPr lang="en-US" dirty="0" smtClean="0"/>
              <a:t>Schuikil</a:t>
            </a:r>
            <a:r>
              <a:rPr lang="en-US" dirty="0" smtClean="0"/>
              <a:t> [</a:t>
            </a:r>
            <a:r>
              <a:rPr lang="en-US" i="1" dirty="0" smtClean="0"/>
              <a:t>sic</a:t>
            </a:r>
            <a:r>
              <a:rPr lang="en-US" dirty="0" smtClean="0"/>
              <a:t>]. All the houses are of brick, and without </a:t>
            </a:r>
            <a:r>
              <a:rPr lang="en-US" i="1" dirty="0" smtClean="0"/>
              <a:t>portes</a:t>
            </a:r>
            <a:r>
              <a:rPr lang="en-US" i="1" dirty="0" smtClean="0"/>
              <a:t> </a:t>
            </a:r>
            <a:r>
              <a:rPr lang="en-US" i="1" dirty="0" smtClean="0"/>
              <a:t>cocheres</a:t>
            </a:r>
            <a:r>
              <a:rPr lang="en-US" dirty="0" smtClean="0"/>
              <a:t> following the English custom, and the streets straight as a string. The regularity is tiresome but very convenient. Philadelphia is, I believe, the only city in the world where it has occurred to people to distinguish the streets by numbers and not by names. The system of streets is so regular that, starting from the Delaware where it is Street No. 1, one goes up number by number all the way to the </a:t>
            </a:r>
            <a:r>
              <a:rPr lang="en-US" dirty="0" smtClean="0"/>
              <a:t>Schuikil</a:t>
            </a:r>
            <a:r>
              <a:rPr lang="en-US" dirty="0" smtClean="0"/>
              <a:t>.”</a:t>
            </a:r>
          </a:p>
          <a:p>
            <a:pPr>
              <a:buNone/>
            </a:pPr>
            <a:r>
              <a:rPr lang="en-US" dirty="0" smtClean="0"/>
              <a:t>“I am living at Street No. 3. Don't you find that only a people whose imagination is frozen could invent such a system? Europeans never fail to join an idea to each external object, be it a saint, a famous man, an event. But these people here know only arithmetic.“</a:t>
            </a:r>
          </a:p>
          <a:p>
            <a:pPr>
              <a:buNone/>
            </a:pPr>
            <a:r>
              <a:rPr lang="en-US" sz="2900" dirty="0" smtClean="0"/>
              <a:t/>
            </a:r>
            <a:br>
              <a:rPr lang="en-US" sz="2900" dirty="0" smtClean="0"/>
            </a:br>
            <a:r>
              <a:rPr lang="en-US" sz="1800" dirty="0" smtClean="0"/>
              <a:t/>
            </a:r>
            <a:br>
              <a:rPr lang="en-US" sz="1800" dirty="0" smtClean="0"/>
            </a:br>
            <a:r>
              <a:rPr lang="en-US" sz="2900" dirty="0" smtClean="0"/>
              <a:t/>
            </a:r>
            <a:br>
              <a:rPr lang="en-US" sz="2900" dirty="0" smtClean="0"/>
            </a:br>
            <a:r>
              <a:rPr lang="en-US" dirty="0" smtClean="0"/>
              <a:t/>
            </a:r>
            <a:br>
              <a:rPr lang="en-US" dirty="0" smtClean="0"/>
            </a:b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Tocqueville Saw It</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sz="1800" dirty="0" smtClean="0"/>
              <a:t>Quotes about Blacks and Whites:</a:t>
            </a:r>
          </a:p>
          <a:p>
            <a:pPr>
              <a:buNone/>
            </a:pPr>
            <a:r>
              <a:rPr lang="en-US" sz="1800" dirty="0" smtClean="0"/>
              <a:t>“Mr. Smith, a very well-informed and able Quaker of Philadelphia told us today that he was perfectly convinced that the Negroes were of the same race as us, just as a black cow is of the same race as a white one. The Negroes were of the same race as us, just as a black cow is of the same race as a white one. The Negro children show as much intelligence as the white ones; often they learn faster. We asked him if the blacks had citizens' rights. He answered, "Yes, in law, but they cannot present themselves at the poll.”</a:t>
            </a:r>
          </a:p>
          <a:p>
            <a:pPr>
              <a:buNone/>
            </a:pPr>
            <a:r>
              <a:rPr lang="en-US" sz="1800" dirty="0" smtClean="0"/>
              <a:t>Quotes about Seasons:</a:t>
            </a:r>
          </a:p>
          <a:p>
            <a:pPr>
              <a:buNone/>
            </a:pPr>
            <a:r>
              <a:rPr lang="en-US" sz="1800" dirty="0" smtClean="0"/>
              <a:t>“The autumn here is admirable, the sky pure and sparkling as on the most beautiful summer days. The woods have a very much more varied foliage than in Europe at the same time of year. All the shades of red and green are mingled together; this is really the moment when America appears in all her glory.”</a:t>
            </a:r>
            <a:br>
              <a:rPr lang="en-US" sz="1800" dirty="0" smtClean="0"/>
            </a:br>
            <a:r>
              <a:rPr lang="en-US" sz="1800" dirty="0" smtClean="0"/>
              <a:t> </a:t>
            </a:r>
            <a:br>
              <a:rPr lang="en-US" sz="1800" dirty="0" smtClean="0"/>
            </a:br>
            <a:r>
              <a:rPr lang="en-US" sz="1800" dirty="0" smtClean="0"/>
              <a:t/>
            </a:r>
            <a:br>
              <a:rPr lang="en-US" sz="1800" dirty="0" smtClean="0"/>
            </a:br>
            <a:endParaRPr lang="en-U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Philadelphia</a:t>
            </a:r>
            <a:endParaRPr lang="en-US" dirty="0"/>
          </a:p>
        </p:txBody>
      </p:sp>
      <p:sp>
        <p:nvSpPr>
          <p:cNvPr id="3" name="Content Placeholder 2"/>
          <p:cNvSpPr>
            <a:spLocks noGrp="1"/>
          </p:cNvSpPr>
          <p:nvPr>
            <p:ph sz="quarter" idx="1"/>
          </p:nvPr>
        </p:nvSpPr>
        <p:spPr/>
        <p:txBody>
          <a:bodyPr>
            <a:normAutofit lnSpcReduction="10000"/>
          </a:bodyPr>
          <a:lstStyle/>
          <a:p>
            <a:pPr marL="514350" indent="-514350">
              <a:buNone/>
            </a:pPr>
            <a:r>
              <a:rPr lang="en-US" dirty="0" smtClean="0"/>
              <a:t>Summary-</a:t>
            </a:r>
          </a:p>
          <a:p>
            <a:pPr marL="514350" indent="-514350">
              <a:buNone/>
            </a:pPr>
            <a:r>
              <a:rPr lang="en-US" dirty="0" smtClean="0"/>
              <a:t>It started out with William Penn in the 1600s. Then in 1776, Philadelphia became famous for the meeting for the Declaration of Independence. Also, Paul Revere’s Midnight Ride, and the Liberty bell. For a short time the city was the capital, and they were once the biggest city in the U.S. After the capital was moved to Washington D.C. Philadelphia’s population decreased, but the city still was a strong historical landmark. They are very strong politically and will always be remembered.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Environment Impacts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The location of Philadelphia is key to its success and part time nation’s capital. </a:t>
            </a:r>
            <a:endParaRPr lang="en-US" dirty="0" smtClean="0"/>
          </a:p>
          <a:p>
            <a:r>
              <a:rPr lang="en-US" dirty="0" smtClean="0"/>
              <a:t>Philadelphia has access to the Delaware and Chesapeake Bay.</a:t>
            </a:r>
          </a:p>
          <a:p>
            <a:r>
              <a:rPr lang="en-US" dirty="0" smtClean="0"/>
              <a:t>The city is close to many important cities, including the nations current capital.</a:t>
            </a:r>
          </a:p>
          <a:p>
            <a:r>
              <a:rPr lang="en-US" dirty="0" smtClean="0"/>
              <a:t>The Appalachian Mountains provide a small barrier between Pittsburgh and Philadelphia. </a:t>
            </a:r>
          </a:p>
          <a:p>
            <a:r>
              <a:rPr lang="en-US" dirty="0" smtClean="0"/>
              <a:t>There is not enough space for farming or agriculture, so the city relies mostly on industry and trade.</a:t>
            </a:r>
          </a:p>
          <a:p>
            <a:r>
              <a:rPr lang="en-US" dirty="0" smtClean="0"/>
              <a:t>The city was once very polluted due to the amount of manufacturing. </a:t>
            </a:r>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t>Two People Who Influenced Community</a:t>
            </a:r>
            <a:endParaRPr lang="en-US" dirty="0"/>
          </a:p>
        </p:txBody>
      </p:sp>
      <p:sp>
        <p:nvSpPr>
          <p:cNvPr id="3" name="Content Placeholder 2"/>
          <p:cNvSpPr>
            <a:spLocks noGrp="1"/>
          </p:cNvSpPr>
          <p:nvPr>
            <p:ph sz="quarter" idx="1"/>
          </p:nvPr>
        </p:nvSpPr>
        <p:spPr>
          <a:xfrm>
            <a:off x="304800" y="1371600"/>
            <a:ext cx="8229600" cy="5638800"/>
          </a:xfrm>
        </p:spPr>
        <p:txBody>
          <a:bodyPr>
            <a:normAutofit fontScale="92500"/>
          </a:bodyPr>
          <a:lstStyle/>
          <a:p>
            <a:r>
              <a:rPr lang="en-US" dirty="0" smtClean="0"/>
              <a:t>Benjamin Franklin influenced the Philadelphia society through press, editorials, and strong words. Some of his inventions now originate from Philadelphia, and certain important historical landmarks. For example, Join or Die the political cartoon, and the rocking chair.</a:t>
            </a:r>
          </a:p>
          <a:p>
            <a:r>
              <a:rPr lang="en-US" dirty="0" smtClean="0"/>
              <a:t>On the topic of rocking chairs, Betsy Ross also influenced the Philadelphia community. She sat along side George Washington and many other famous men. She helped to inspire many people who lived through the Revolution. Most importantly, was her work on the flag. Her hard work and dedication was very patriotic. Continuing on, she lived in Philadelphia her whole life, and the only records of her home are in Philadelphia.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Philadelphia Has to Offer</a:t>
            </a:r>
            <a:endParaRPr lang="en-US" dirty="0"/>
          </a:p>
        </p:txBody>
      </p:sp>
      <p:sp>
        <p:nvSpPr>
          <p:cNvPr id="3" name="Content Placeholder 2"/>
          <p:cNvSpPr>
            <a:spLocks noGrp="1"/>
          </p:cNvSpPr>
          <p:nvPr>
            <p:ph sz="quarter" idx="1"/>
          </p:nvPr>
        </p:nvSpPr>
        <p:spPr/>
        <p:txBody>
          <a:bodyPr/>
          <a:lstStyle/>
          <a:p>
            <a:r>
              <a:rPr lang="en-US" dirty="0" smtClean="0"/>
              <a:t>Many Historical sights (Liberty bell Center, Independence Hall, The Betsy Ross House, </a:t>
            </a:r>
            <a:r>
              <a:rPr lang="en-US" dirty="0" smtClean="0"/>
              <a:t>Efreth's</a:t>
            </a:r>
            <a:r>
              <a:rPr lang="en-US" dirty="0" smtClean="0"/>
              <a:t> Alley, Eastern State </a:t>
            </a:r>
            <a:r>
              <a:rPr lang="en-US" dirty="0" smtClean="0"/>
              <a:t>Penitentiary, </a:t>
            </a:r>
            <a:r>
              <a:rPr lang="en-US" dirty="0" smtClean="0"/>
              <a:t>Franklin Court) </a:t>
            </a:r>
          </a:p>
          <a:p>
            <a:r>
              <a:rPr lang="en-US" dirty="0" smtClean="0"/>
              <a:t>Many attractions (Zoo, National Constitution Center, Independence </a:t>
            </a:r>
            <a:r>
              <a:rPr lang="en-US" dirty="0" smtClean="0"/>
              <a:t>Visitor </a:t>
            </a:r>
            <a:r>
              <a:rPr lang="en-US" dirty="0" smtClean="0"/>
              <a:t>Center) </a:t>
            </a:r>
          </a:p>
          <a:p>
            <a:r>
              <a:rPr lang="en-US" dirty="0" smtClean="0"/>
              <a:t>Uses its past to attract tourists </a:t>
            </a:r>
          </a:p>
          <a:p>
            <a:pPr>
              <a:buNone/>
            </a:pP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Proposal/Conclusion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In our opinion, Southwestern PA should take more advantage of its industrial and economic past. Like Philadelphia, we should start highlighting historical and important places. In Pittsburgh this could be our steel past and the Ohio River Valley was crucial to winning battles. Also, Pittsburgh once was a famous Fort and we, as a city, could highlight that to attract tourists. </a:t>
            </a:r>
          </a:p>
          <a:p>
            <a:r>
              <a:rPr lang="en-US" dirty="0" smtClean="0"/>
              <a:t>Planning this road trip was a very interesting experience for us, and we learned much about Philadelphia, its past, and how to plan a road trip.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Mapquest</a:t>
            </a:r>
            <a:endParaRPr lang="en-US" dirty="0"/>
          </a:p>
        </p:txBody>
      </p:sp>
      <p:sp>
        <p:nvSpPr>
          <p:cNvPr id="3" name="Content Placeholder 2"/>
          <p:cNvSpPr>
            <a:spLocks noGrp="1"/>
          </p:cNvSpPr>
          <p:nvPr>
            <p:ph sz="quarter" idx="1"/>
          </p:nvPr>
        </p:nvSpPr>
        <p:spPr/>
        <p:txBody>
          <a:bodyPr/>
          <a:lstStyle/>
          <a:p>
            <a:r>
              <a:rPr lang="en-US" dirty="0" smtClean="0"/>
              <a:t>Total </a:t>
            </a:r>
            <a:r>
              <a:rPr lang="en-US" dirty="0" smtClean="0">
                <a:latin typeface="+mj-lt"/>
              </a:rPr>
              <a:t>Time: 101 hours 39 minutes</a:t>
            </a:r>
          </a:p>
          <a:p>
            <a:r>
              <a:rPr lang="en-US" dirty="0" smtClean="0"/>
              <a:t>Total </a:t>
            </a:r>
            <a:r>
              <a:rPr lang="en-US" dirty="0" smtClean="0"/>
              <a:t>Mileage: </a:t>
            </a:r>
            <a:r>
              <a:rPr lang="en-US" dirty="0" smtClean="0"/>
              <a:t>6184.06 miles</a:t>
            </a:r>
          </a:p>
          <a:p>
            <a:pPr>
              <a:buNone/>
            </a:pPr>
            <a:endParaRPr lang="en-US" dirty="0"/>
          </a:p>
        </p:txBody>
      </p:sp>
      <p:pic>
        <p:nvPicPr>
          <p:cNvPr id="11265" name="Picture 1"/>
          <p:cNvPicPr>
            <a:picLocks noChangeAspect="1" noChangeArrowheads="1"/>
          </p:cNvPicPr>
          <p:nvPr/>
        </p:nvPicPr>
        <p:blipFill>
          <a:blip r:embed="rId2" cstate="print"/>
          <a:srcRect l="37705" t="28415" b="10383"/>
          <a:stretch>
            <a:fillRect/>
          </a:stretch>
        </p:blipFill>
        <p:spPr bwMode="auto">
          <a:xfrm>
            <a:off x="1295400" y="2514600"/>
            <a:ext cx="5257800" cy="38741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1- Philadelphia, PA</a:t>
            </a:r>
            <a:endParaRPr lang="en-US" dirty="0"/>
          </a:p>
        </p:txBody>
      </p:sp>
      <p:pic>
        <p:nvPicPr>
          <p:cNvPr id="7170" name="Picture 2" descr="http://www.venkywallpapers.com/wp-content/uploads/2010/12/Philadelphia-2.jpg"/>
          <p:cNvPicPr>
            <a:picLocks noChangeAspect="1" noChangeArrowheads="1"/>
          </p:cNvPicPr>
          <p:nvPr/>
        </p:nvPicPr>
        <p:blipFill>
          <a:blip r:embed="rId2" cstate="print"/>
          <a:srcRect/>
          <a:stretch>
            <a:fillRect/>
          </a:stretch>
        </p:blipFill>
        <p:spPr bwMode="auto">
          <a:xfrm>
            <a:off x="838200" y="1371600"/>
            <a:ext cx="7391400" cy="496756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2- </a:t>
            </a:r>
            <a:r>
              <a:rPr lang="en-US" dirty="0" smtClean="0"/>
              <a:t>Newport</a:t>
            </a:r>
            <a:r>
              <a:rPr lang="en-US" dirty="0" smtClean="0"/>
              <a:t>, Rhode Island</a:t>
            </a:r>
            <a:endParaRPr lang="en-US" dirty="0"/>
          </a:p>
        </p:txBody>
      </p:sp>
      <p:pic>
        <p:nvPicPr>
          <p:cNvPr id="6146" name="Picture 2" descr="http://www.providencelimousines.com/images/NewportRI.jpg"/>
          <p:cNvPicPr>
            <a:picLocks noChangeAspect="1" noChangeArrowheads="1"/>
          </p:cNvPicPr>
          <p:nvPr/>
        </p:nvPicPr>
        <p:blipFill>
          <a:blip r:embed="rId2" cstate="print"/>
          <a:srcRect/>
          <a:stretch>
            <a:fillRect/>
          </a:stretch>
        </p:blipFill>
        <p:spPr bwMode="auto">
          <a:xfrm>
            <a:off x="1600200" y="1752600"/>
            <a:ext cx="5425243" cy="4191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3- Washington </a:t>
            </a:r>
            <a:r>
              <a:rPr lang="en-US" dirty="0" smtClean="0"/>
              <a:t>D.C.</a:t>
            </a:r>
            <a:endParaRPr lang="en-US" dirty="0"/>
          </a:p>
        </p:txBody>
      </p:sp>
      <p:pic>
        <p:nvPicPr>
          <p:cNvPr id="5122" name="Picture 2" descr="http://www.nahu.org/meetings/capitol/2011/07WashingtonDC.jpg"/>
          <p:cNvPicPr>
            <a:picLocks noChangeAspect="1" noChangeArrowheads="1"/>
          </p:cNvPicPr>
          <p:nvPr/>
        </p:nvPicPr>
        <p:blipFill>
          <a:blip r:embed="rId2" cstate="print"/>
          <a:srcRect/>
          <a:stretch>
            <a:fillRect/>
          </a:stretch>
        </p:blipFill>
        <p:spPr bwMode="auto">
          <a:xfrm>
            <a:off x="1143000" y="1600200"/>
            <a:ext cx="6248400" cy="420384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4- Nashville</a:t>
            </a:r>
            <a:r>
              <a:rPr lang="en-US" dirty="0" smtClean="0"/>
              <a:t>, Tennessee</a:t>
            </a:r>
            <a:endParaRPr lang="en-US" dirty="0"/>
          </a:p>
        </p:txBody>
      </p:sp>
      <p:pic>
        <p:nvPicPr>
          <p:cNvPr id="22530" name="Picture 2" descr="http://www.oyunlab.com/photo/Nashville-Tennessee13487.jpg"/>
          <p:cNvPicPr>
            <a:picLocks noChangeAspect="1" noChangeArrowheads="1"/>
          </p:cNvPicPr>
          <p:nvPr/>
        </p:nvPicPr>
        <p:blipFill>
          <a:blip r:embed="rId2" cstate="print"/>
          <a:srcRect/>
          <a:stretch>
            <a:fillRect/>
          </a:stretch>
        </p:blipFill>
        <p:spPr bwMode="auto">
          <a:xfrm>
            <a:off x="914400" y="1524000"/>
            <a:ext cx="7086600" cy="469740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5- </a:t>
            </a:r>
            <a:r>
              <a:rPr lang="en-US" dirty="0" smtClean="0"/>
              <a:t>Yellowstone</a:t>
            </a:r>
            <a:r>
              <a:rPr lang="en-US" dirty="0" smtClean="0"/>
              <a:t>, Colorado</a:t>
            </a:r>
            <a:endParaRPr lang="en-US" dirty="0"/>
          </a:p>
        </p:txBody>
      </p:sp>
      <p:pic>
        <p:nvPicPr>
          <p:cNvPr id="23554" name="Picture 2" descr="Yellowstone National Park"/>
          <p:cNvPicPr>
            <a:picLocks noChangeAspect="1" noChangeArrowheads="1"/>
          </p:cNvPicPr>
          <p:nvPr/>
        </p:nvPicPr>
        <p:blipFill>
          <a:blip r:embed="rId2" cstate="print"/>
          <a:srcRect/>
          <a:stretch>
            <a:fillRect/>
          </a:stretch>
        </p:blipFill>
        <p:spPr bwMode="auto">
          <a:xfrm>
            <a:off x="1752600" y="1752600"/>
            <a:ext cx="5181600" cy="414528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Attraction 1- Newport </a:t>
            </a:r>
            <a:r>
              <a:rPr lang="en-US" dirty="0" smtClean="0"/>
              <a:t>Lighthouse, Rhode Island</a:t>
            </a:r>
            <a:endParaRPr lang="en-US" dirty="0"/>
          </a:p>
        </p:txBody>
      </p:sp>
      <p:pic>
        <p:nvPicPr>
          <p:cNvPr id="4098" name="Picture 2" descr="http://www.lighthousefriends.com/newport4_2008.jpg"/>
          <p:cNvPicPr>
            <a:picLocks noChangeAspect="1" noChangeArrowheads="1"/>
          </p:cNvPicPr>
          <p:nvPr/>
        </p:nvPicPr>
        <p:blipFill>
          <a:blip r:embed="rId2" cstate="print"/>
          <a:srcRect/>
          <a:stretch>
            <a:fillRect/>
          </a:stretch>
        </p:blipFill>
        <p:spPr bwMode="auto">
          <a:xfrm>
            <a:off x="2667000" y="1524000"/>
            <a:ext cx="3197120" cy="48006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758952"/>
          </a:xfrm>
        </p:spPr>
        <p:txBody>
          <a:bodyPr>
            <a:normAutofit fontScale="90000"/>
          </a:bodyPr>
          <a:lstStyle/>
          <a:p>
            <a:r>
              <a:rPr lang="en-US" dirty="0" smtClean="0"/>
              <a:t>Attraction 2- </a:t>
            </a:r>
            <a:r>
              <a:rPr lang="en-US" dirty="0" smtClean="0"/>
              <a:t>Yellowstone </a:t>
            </a:r>
            <a:r>
              <a:rPr lang="en-US" dirty="0" smtClean="0"/>
              <a:t>National Park, Colorado</a:t>
            </a:r>
            <a:endParaRPr lang="en-US" dirty="0"/>
          </a:p>
        </p:txBody>
      </p:sp>
      <p:pic>
        <p:nvPicPr>
          <p:cNvPr id="3074" name="Picture 2" descr="http://grandcanyon.free.fr/images/cascade/original/Colors,%20Lower%20Falls,%20Yellowstone%20National%20Park.jpg"/>
          <p:cNvPicPr>
            <a:picLocks noChangeAspect="1" noChangeArrowheads="1"/>
          </p:cNvPicPr>
          <p:nvPr/>
        </p:nvPicPr>
        <p:blipFill>
          <a:blip r:embed="rId2" cstate="print"/>
          <a:srcRect/>
          <a:stretch>
            <a:fillRect/>
          </a:stretch>
        </p:blipFill>
        <p:spPr bwMode="auto">
          <a:xfrm>
            <a:off x="304800" y="1371600"/>
            <a:ext cx="3503689" cy="2628900"/>
          </a:xfrm>
          <a:prstGeom prst="rect">
            <a:avLst/>
          </a:prstGeom>
          <a:noFill/>
        </p:spPr>
      </p:pic>
      <p:pic>
        <p:nvPicPr>
          <p:cNvPr id="3076" name="Picture 4" descr="http://www.planetware.com/i/photo/wyoming-yellowstone-national-park-wy266.jpg"/>
          <p:cNvPicPr>
            <a:picLocks noChangeAspect="1" noChangeArrowheads="1"/>
          </p:cNvPicPr>
          <p:nvPr/>
        </p:nvPicPr>
        <p:blipFill>
          <a:blip r:embed="rId3" cstate="print"/>
          <a:srcRect/>
          <a:stretch>
            <a:fillRect/>
          </a:stretch>
        </p:blipFill>
        <p:spPr bwMode="auto">
          <a:xfrm>
            <a:off x="4800600" y="1473402"/>
            <a:ext cx="3886200" cy="2595981"/>
          </a:xfrm>
          <a:prstGeom prst="rect">
            <a:avLst/>
          </a:prstGeom>
          <a:noFill/>
        </p:spPr>
      </p:pic>
      <p:pic>
        <p:nvPicPr>
          <p:cNvPr id="3078" name="Picture 6" descr="http://www.djc.com/stories/images/20081219/yellowstone_big.jpg"/>
          <p:cNvPicPr>
            <a:picLocks noChangeAspect="1" noChangeArrowheads="1"/>
          </p:cNvPicPr>
          <p:nvPr/>
        </p:nvPicPr>
        <p:blipFill>
          <a:blip r:embed="rId4" cstate="print"/>
          <a:srcRect/>
          <a:stretch>
            <a:fillRect/>
          </a:stretch>
        </p:blipFill>
        <p:spPr bwMode="auto">
          <a:xfrm>
            <a:off x="2133600" y="4038600"/>
            <a:ext cx="4038600" cy="264676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177</TotalTime>
  <Words>1093</Words>
  <Application>Microsoft Office PowerPoint</Application>
  <PresentationFormat>On-screen Show (4:3)</PresentationFormat>
  <Paragraphs>51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Fantastic Two: A road trip in the United States</vt:lpstr>
      <vt:lpstr>Mapquest</vt:lpstr>
      <vt:lpstr>City 1- Philadelphia, PA</vt:lpstr>
      <vt:lpstr>City 2- Newport, Rhode Island</vt:lpstr>
      <vt:lpstr>City 3- Washington D.C.</vt:lpstr>
      <vt:lpstr>City 4- Nashville, Tennessee</vt:lpstr>
      <vt:lpstr>City 5- Yellowstone, Colorado</vt:lpstr>
      <vt:lpstr>Attraction 1- Newport Lighthouse, Rhode Island</vt:lpstr>
      <vt:lpstr>Attraction 2- Yellowstone National Park, Colorado</vt:lpstr>
      <vt:lpstr>Attraction 3- Spy Museum,  Washington D.C.</vt:lpstr>
      <vt:lpstr> Philadelphia</vt:lpstr>
      <vt:lpstr>Slide 12</vt:lpstr>
      <vt:lpstr>How Tocqueville Saw It</vt:lpstr>
      <vt:lpstr>How Tocqueville Saw It</vt:lpstr>
      <vt:lpstr>History of Philadelphia</vt:lpstr>
      <vt:lpstr>Physical Environment Impacts</vt:lpstr>
      <vt:lpstr>Two People Who Influenced Community</vt:lpstr>
      <vt:lpstr>What Philadelphia Has to Offer</vt:lpstr>
      <vt:lpstr>Proposal/Conclusion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Fantastic Two: A road trip in the United States</dc:title>
  <dc:creator>afinkbeiner13</dc:creator>
  <cp:lastModifiedBy>Laurey</cp:lastModifiedBy>
  <cp:revision>25</cp:revision>
  <dcterms:created xsi:type="dcterms:W3CDTF">2011-02-11T15:00:11Z</dcterms:created>
  <dcterms:modified xsi:type="dcterms:W3CDTF">2011-02-24T02:49:34Z</dcterms:modified>
</cp:coreProperties>
</file>